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24384000" cy="13716000"/>
  <p:notesSz cx="6858000" cy="9144000"/>
  <p:embeddedFontLst>
    <p:embeddedFont>
      <p:font typeface="Montserrat Bold" pitchFamily="2" charset="77"/>
      <p:bold r:id="rId14"/>
      <p:italic r:id="rId15"/>
      <p:boldItalic r:id="rId16"/>
    </p:embeddedFont>
    <p:embeddedFont>
      <p:font typeface="Montserrat Medium" pitchFamily="2" charset="77"/>
      <p:regular r:id="rId17"/>
      <p:italic r:id="rId18"/>
    </p:embeddedFont>
    <p:embeddedFont>
      <p:font typeface="Montserrat-BoldItalic" pitchFamily="2" charset="77"/>
      <p:bold r:id="rId19"/>
      <p:italic r:id="rId20"/>
      <p:boldItalic r:id="rId21"/>
    </p:embeddedFont>
    <p:embeddedFont>
      <p:font typeface="Montserrat-Italic" pitchFamily="2" charset="77"/>
      <p:italic r:id="rId22"/>
    </p:embeddedFont>
    <p:embeddedFont>
      <p:font typeface="Tw Cen MT" panose="020B0602020104020603" pitchFamily="34" charset="77"/>
      <p:regular r:id="rId23"/>
      <p:bold r:id="rId24"/>
      <p:italic r:id="rId25"/>
      <p:boldItalic r:id="rId26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83A23EF-96D5-5944-A6F7-C85F3429C57C}"/>
              </a:ext>
            </a:extLst>
          </p:cNvPr>
          <p:cNvGrpSpPr/>
          <p:nvPr/>
        </p:nvGrpSpPr>
        <p:grpSpPr>
          <a:xfrm>
            <a:off x="-22552" y="-46537"/>
            <a:ext cx="24455848" cy="13307790"/>
            <a:chOff x="-22552" y="-46537"/>
            <a:chExt cx="24455848" cy="13307790"/>
          </a:xfrm>
        </p:grpSpPr>
        <p:pic>
          <p:nvPicPr>
            <p:cNvPr id="119" name="HeroStories.jpeg"/>
            <p:cNvPicPr>
              <a:picLocks noChangeAspect="1"/>
            </p:cNvPicPr>
            <p:nvPr/>
          </p:nvPicPr>
          <p:blipFill>
            <a:blip r:embed="rId2"/>
            <a:srcRect l="2457" r="2457"/>
            <a:stretch>
              <a:fillRect/>
            </a:stretch>
          </p:blipFill>
          <p:spPr>
            <a:xfrm>
              <a:off x="-22552" y="-12382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6798083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72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26904" y="-46537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6336454" y="12508777"/>
              <a:ext cx="752818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Mark Gunn,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photos/mark-gunn/14601979455/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1185073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1296800" y="225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43885" y="941518"/>
              <a:ext cx="801508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Hero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205292" y="7275075"/>
              <a:ext cx="12612453" cy="2073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Envisioning ideas through speculative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storytelling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8240" y="449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9853200" y="501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04899" y="3741628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Stories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F65D2AB-2164-754F-AD92-37D64ABDFC83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69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70" name="Shape 370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71" name="Shape 371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73" name="Shape 373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74" name="Shape 374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E902085-4B14-B94A-A763-02B0E4C80EE0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76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77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78" name="Shape 378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80" name="Shape 380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81" name="Shape 381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82" name="Shape 382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F9844F5-60EA-FB4A-BDB7-E204E6E8CA59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32" name="Shape 132"/>
            <p:cNvSpPr/>
            <p:nvPr/>
          </p:nvSpPr>
          <p:spPr>
            <a:xfrm>
              <a:off x="5037" y="-375470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5628357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254236" y="108340"/>
              <a:ext cx="12370036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Hero</a:t>
              </a:r>
              <a:r>
                <a:rPr lang="zh-CN" altLang="en-US" dirty="0"/>
                <a:t> </a:t>
              </a:r>
              <a:r>
                <a:rPr lang="en-AU" altLang="zh-CN" dirty="0"/>
                <a:t>	</a:t>
              </a:r>
              <a:r>
                <a:rPr dirty="0"/>
                <a:t>Stories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53" name="Shape 153"/>
          <p:cNvSpPr/>
          <p:nvPr/>
        </p:nvSpPr>
        <p:spPr>
          <a:xfrm>
            <a:off x="4251846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54" name="Shape 154"/>
          <p:cNvSpPr/>
          <p:nvPr/>
        </p:nvSpPr>
        <p:spPr>
          <a:xfrm>
            <a:off x="15360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62" name="Shape 162"/>
          <p:cNvSpPr/>
          <p:nvPr/>
        </p:nvSpPr>
        <p:spPr>
          <a:xfrm>
            <a:off x="7558533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64" name="Shape 164"/>
          <p:cNvSpPr/>
          <p:nvPr/>
        </p:nvSpPr>
        <p:spPr>
          <a:xfrm>
            <a:off x="207852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66" name="Shape 166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67" name="Shape 167"/>
          <p:cNvSpPr/>
          <p:nvPr/>
        </p:nvSpPr>
        <p:spPr>
          <a:xfrm>
            <a:off x="17478596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68" name="Shape 168"/>
          <p:cNvSpPr/>
          <p:nvPr/>
        </p:nvSpPr>
        <p:spPr>
          <a:xfrm>
            <a:off x="1417191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4DF170B-AC15-8144-B550-87F12E12A3D5}"/>
              </a:ext>
            </a:extLst>
          </p:cNvPr>
          <p:cNvGrpSpPr/>
          <p:nvPr/>
        </p:nvGrpSpPr>
        <p:grpSpPr>
          <a:xfrm>
            <a:off x="-11907" y="-303082"/>
            <a:ext cx="24474866" cy="13564335"/>
            <a:chOff x="-11907" y="-303082"/>
            <a:chExt cx="24474866" cy="13564335"/>
          </a:xfrm>
        </p:grpSpPr>
        <p:pic>
          <p:nvPicPr>
            <p:cNvPr id="138" name="HeroStories.jpeg"/>
            <p:cNvPicPr>
              <a:picLocks noChangeAspect="1"/>
            </p:cNvPicPr>
            <p:nvPr/>
          </p:nvPicPr>
          <p:blipFill>
            <a:blip r:embed="rId2"/>
            <a:srcRect t="15626" b="15626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72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develop a hero story, and use it to explore your design problem and generate feedback. Focus on your own design problem, or choose a design brief (p.138), and use the template on the companion website. </a:t>
              </a:r>
            </a:p>
          </p:txBody>
        </p:sp>
        <p:sp>
          <p:nvSpPr>
            <p:cNvPr id="144" name="Shape 144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9520595" y="3706858"/>
              <a:ext cx="4701287" cy="1260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Pen, paper, 2–4 people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47" name="Shape 14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478490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1" name="Shape 151"/>
            <p:cNvSpPr/>
            <p:nvPr/>
          </p:nvSpPr>
          <p:spPr>
            <a:xfrm>
              <a:off x="14704964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55" name="Shape 155"/>
            <p:cNvSpPr/>
            <p:nvPr/>
          </p:nvSpPr>
          <p:spPr>
            <a:xfrm>
              <a:off x="-11907" y="460111"/>
              <a:ext cx="8823041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rot="5400000">
              <a:off x="8280771" y="985272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504899" y="-303082"/>
              <a:ext cx="77894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Hero</a:t>
              </a:r>
            </a:p>
          </p:txBody>
        </p:sp>
        <p:sp>
          <p:nvSpPr>
            <p:cNvPr id="158" name="Shape 158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 rot="5400000">
              <a:off x="9849600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504899" y="2471628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Stories</a:t>
              </a:r>
            </a:p>
          </p:txBody>
        </p:sp>
        <p:sp>
          <p:nvSpPr>
            <p:cNvPr id="161" name="Shape 161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65" name="Shape 165"/>
            <p:cNvSpPr/>
            <p:nvPr/>
          </p:nvSpPr>
          <p:spPr>
            <a:xfrm>
              <a:off x="16336454" y="12508777"/>
              <a:ext cx="752818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Mark Gunn,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photos/mark-gunn/14601979455/</a:t>
              </a:r>
            </a:p>
          </p:txBody>
        </p:sp>
        <p:sp>
          <p:nvSpPr>
            <p:cNvPr id="169" name="Shape 169"/>
            <p:cNvSpPr/>
            <p:nvPr/>
          </p:nvSpPr>
          <p:spPr>
            <a:xfrm>
              <a:off x="18011652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86" name="Shape 186"/>
          <p:cNvSpPr/>
          <p:nvPr/>
        </p:nvSpPr>
        <p:spPr>
          <a:xfrm>
            <a:off x="4251846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87" name="Shape 187"/>
          <p:cNvSpPr/>
          <p:nvPr/>
        </p:nvSpPr>
        <p:spPr>
          <a:xfrm>
            <a:off x="3460290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95" name="Shape 195"/>
          <p:cNvSpPr/>
          <p:nvPr/>
        </p:nvSpPr>
        <p:spPr>
          <a:xfrm>
            <a:off x="7558533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97" name="Shape 197"/>
          <p:cNvSpPr/>
          <p:nvPr/>
        </p:nvSpPr>
        <p:spPr>
          <a:xfrm>
            <a:off x="207852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99" name="Shape 199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00" name="Shape 200"/>
          <p:cNvSpPr/>
          <p:nvPr/>
        </p:nvSpPr>
        <p:spPr>
          <a:xfrm>
            <a:off x="17478596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01" name="Shape 201"/>
          <p:cNvSpPr/>
          <p:nvPr/>
        </p:nvSpPr>
        <p:spPr>
          <a:xfrm>
            <a:off x="1417191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360D3DB-4D71-B049-BD99-6DF9EB026127}"/>
              </a:ext>
            </a:extLst>
          </p:cNvPr>
          <p:cNvGrpSpPr/>
          <p:nvPr/>
        </p:nvGrpSpPr>
        <p:grpSpPr>
          <a:xfrm>
            <a:off x="-11907" y="-303082"/>
            <a:ext cx="24474866" cy="13564335"/>
            <a:chOff x="-11907" y="-303082"/>
            <a:chExt cx="24474866" cy="13564335"/>
          </a:xfrm>
        </p:grpSpPr>
        <p:pic>
          <p:nvPicPr>
            <p:cNvPr id="171" name="HeroStories.jpeg"/>
            <p:cNvPicPr>
              <a:picLocks noChangeAspect="1"/>
            </p:cNvPicPr>
            <p:nvPr/>
          </p:nvPicPr>
          <p:blipFill>
            <a:blip r:embed="rId2"/>
            <a:srcRect t="15626" b="15626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72" name="Shape 17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develop a hero story, and use it to explore your design problem and generate feedback. Focus on your own design problem, or choose a design brief (p.138), and use the template on the companion website. </a:t>
              </a:r>
            </a:p>
          </p:txBody>
        </p:sp>
        <p:sp>
          <p:nvSpPr>
            <p:cNvPr id="178" name="Shape 178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9520595" y="3706858"/>
              <a:ext cx="4701287" cy="1260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Pen, paper, 2–4 people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80" name="Shape 180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2" name="Shape 182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83" name="Shape 183"/>
            <p:cNvSpPr/>
            <p:nvPr/>
          </p:nvSpPr>
          <p:spPr>
            <a:xfrm>
              <a:off x="4784901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84" name="Shape 184"/>
            <p:cNvSpPr/>
            <p:nvPr/>
          </p:nvSpPr>
          <p:spPr>
            <a:xfrm>
              <a:off x="14704964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88" name="Shape 188"/>
            <p:cNvSpPr/>
            <p:nvPr/>
          </p:nvSpPr>
          <p:spPr>
            <a:xfrm>
              <a:off x="-11907" y="460111"/>
              <a:ext cx="8823041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5400000">
              <a:off x="8280771" y="985272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96" name="Shape 196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98" name="Shape 198"/>
            <p:cNvSpPr/>
            <p:nvPr/>
          </p:nvSpPr>
          <p:spPr>
            <a:xfrm>
              <a:off x="16336454" y="12508777"/>
              <a:ext cx="752818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Mark Gunn,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photos/mark-gunn/14601979455/</a:t>
              </a:r>
            </a:p>
          </p:txBody>
        </p:sp>
        <p:sp>
          <p:nvSpPr>
            <p:cNvPr id="202" name="Shape 202"/>
            <p:cNvSpPr/>
            <p:nvPr/>
          </p:nvSpPr>
          <p:spPr>
            <a:xfrm>
              <a:off x="18011652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1B9F023F-AC43-8941-BB31-AD7587F499F5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65C119B3-1316-EE43-9931-48C7A2115A94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72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51180376-7A0B-A444-9FF7-565613425929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57">
              <a:extLst>
                <a:ext uri="{FF2B5EF4-FFF2-40B4-BE49-F238E27FC236}">
                  <a16:creationId xmlns:a16="http://schemas.microsoft.com/office/drawing/2014/main" id="{9D6C9BED-0860-B444-B616-A708331F2FF4}"/>
                </a:ext>
              </a:extLst>
            </p:cNvPr>
            <p:cNvSpPr/>
            <p:nvPr/>
          </p:nvSpPr>
          <p:spPr>
            <a:xfrm>
              <a:off x="504899" y="-303082"/>
              <a:ext cx="77894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Hero</a:t>
              </a:r>
            </a:p>
          </p:txBody>
        </p:sp>
        <p:sp>
          <p:nvSpPr>
            <p:cNvPr id="38" name="Shape 159">
              <a:extLst>
                <a:ext uri="{FF2B5EF4-FFF2-40B4-BE49-F238E27FC236}">
                  <a16:creationId xmlns:a16="http://schemas.microsoft.com/office/drawing/2014/main" id="{6C76FCF5-63C0-D94D-981F-03E7CCFB3ECB}"/>
                </a:ext>
              </a:extLst>
            </p:cNvPr>
            <p:cNvSpPr/>
            <p:nvPr/>
          </p:nvSpPr>
          <p:spPr>
            <a:xfrm rot="5400000">
              <a:off x="9849600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60">
              <a:extLst>
                <a:ext uri="{FF2B5EF4-FFF2-40B4-BE49-F238E27FC236}">
                  <a16:creationId xmlns:a16="http://schemas.microsoft.com/office/drawing/2014/main" id="{53065F83-E239-C04B-88FF-EB957820DD85}"/>
                </a:ext>
              </a:extLst>
            </p:cNvPr>
            <p:cNvSpPr/>
            <p:nvPr/>
          </p:nvSpPr>
          <p:spPr>
            <a:xfrm>
              <a:off x="504899" y="2471628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Stories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19" name="Shape 219"/>
          <p:cNvSpPr/>
          <p:nvPr/>
        </p:nvSpPr>
        <p:spPr>
          <a:xfrm>
            <a:off x="4251846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20" name="Shape 220"/>
          <p:cNvSpPr/>
          <p:nvPr/>
        </p:nvSpPr>
        <p:spPr>
          <a:xfrm>
            <a:off x="6766978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28" name="Shape 228"/>
          <p:cNvSpPr/>
          <p:nvPr/>
        </p:nvSpPr>
        <p:spPr>
          <a:xfrm>
            <a:off x="7558533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30" name="Shape 230"/>
          <p:cNvSpPr/>
          <p:nvPr/>
        </p:nvSpPr>
        <p:spPr>
          <a:xfrm>
            <a:off x="207852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32" name="Shape 232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33" name="Shape 233"/>
          <p:cNvSpPr/>
          <p:nvPr/>
        </p:nvSpPr>
        <p:spPr>
          <a:xfrm>
            <a:off x="17478596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34" name="Shape 234"/>
          <p:cNvSpPr/>
          <p:nvPr/>
        </p:nvSpPr>
        <p:spPr>
          <a:xfrm>
            <a:off x="1417191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C397DA9-BF68-0647-A3CF-69172C0DC208}"/>
              </a:ext>
            </a:extLst>
          </p:cNvPr>
          <p:cNvGrpSpPr/>
          <p:nvPr/>
        </p:nvGrpSpPr>
        <p:grpSpPr>
          <a:xfrm>
            <a:off x="-11907" y="-303082"/>
            <a:ext cx="24474866" cy="13564335"/>
            <a:chOff x="-11907" y="-303082"/>
            <a:chExt cx="24474866" cy="13564335"/>
          </a:xfrm>
        </p:grpSpPr>
        <p:pic>
          <p:nvPicPr>
            <p:cNvPr id="204" name="HeroStories.jpeg"/>
            <p:cNvPicPr>
              <a:picLocks noChangeAspect="1"/>
            </p:cNvPicPr>
            <p:nvPr/>
          </p:nvPicPr>
          <p:blipFill>
            <a:blip r:embed="rId2"/>
            <a:srcRect t="15626" b="15626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05" name="Shape 205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develop a hero story, and use it to explore your design problem and generate feedback. Focus on your own design problem, or choose a design brief (p.138), and use the template on the companion website. </a:t>
              </a:r>
            </a:p>
          </p:txBody>
        </p:sp>
        <p:sp>
          <p:nvSpPr>
            <p:cNvPr id="211" name="Shape 211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12" name="Shape 212"/>
            <p:cNvSpPr/>
            <p:nvPr/>
          </p:nvSpPr>
          <p:spPr>
            <a:xfrm>
              <a:off x="19520595" y="3706858"/>
              <a:ext cx="4701287" cy="1260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Pen, paper, 2–4 people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13" name="Shape 213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4" name="Shape 214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15" name="Shape 215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16" name="Shape 216"/>
            <p:cNvSpPr/>
            <p:nvPr/>
          </p:nvSpPr>
          <p:spPr>
            <a:xfrm>
              <a:off x="478490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17" name="Shape 217"/>
            <p:cNvSpPr/>
            <p:nvPr/>
          </p:nvSpPr>
          <p:spPr>
            <a:xfrm>
              <a:off x="14704964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21" name="Shape 221"/>
            <p:cNvSpPr/>
            <p:nvPr/>
          </p:nvSpPr>
          <p:spPr>
            <a:xfrm>
              <a:off x="-11907" y="460111"/>
              <a:ext cx="8823041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 rot="5400000">
              <a:off x="8280771" y="985272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9" name="Shape 229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31" name="Shape 231"/>
            <p:cNvSpPr/>
            <p:nvPr/>
          </p:nvSpPr>
          <p:spPr>
            <a:xfrm>
              <a:off x="16336454" y="12508777"/>
              <a:ext cx="752818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Mark Gunn,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photos/mark-gunn/14601979455/</a:t>
              </a:r>
            </a:p>
          </p:txBody>
        </p:sp>
        <p:sp>
          <p:nvSpPr>
            <p:cNvPr id="235" name="Shape 235"/>
            <p:cNvSpPr/>
            <p:nvPr/>
          </p:nvSpPr>
          <p:spPr>
            <a:xfrm>
              <a:off x="18011652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9562CA68-684A-F44B-AD0D-3407F29F0517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2AAC9771-DBC0-124E-A022-D3381ED13E42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72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93CE4546-9D59-1542-A967-B68863C42AEA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57">
              <a:extLst>
                <a:ext uri="{FF2B5EF4-FFF2-40B4-BE49-F238E27FC236}">
                  <a16:creationId xmlns:a16="http://schemas.microsoft.com/office/drawing/2014/main" id="{55DAC7A8-9E85-F94C-91D7-50AB9D343A78}"/>
                </a:ext>
              </a:extLst>
            </p:cNvPr>
            <p:cNvSpPr/>
            <p:nvPr/>
          </p:nvSpPr>
          <p:spPr>
            <a:xfrm>
              <a:off x="504899" y="-303082"/>
              <a:ext cx="77894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Hero</a:t>
              </a:r>
            </a:p>
          </p:txBody>
        </p:sp>
        <p:sp>
          <p:nvSpPr>
            <p:cNvPr id="38" name="Shape 159">
              <a:extLst>
                <a:ext uri="{FF2B5EF4-FFF2-40B4-BE49-F238E27FC236}">
                  <a16:creationId xmlns:a16="http://schemas.microsoft.com/office/drawing/2014/main" id="{55482600-C65B-B248-B6AF-7E93D00857E1}"/>
                </a:ext>
              </a:extLst>
            </p:cNvPr>
            <p:cNvSpPr/>
            <p:nvPr/>
          </p:nvSpPr>
          <p:spPr>
            <a:xfrm rot="5400000">
              <a:off x="9849600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60">
              <a:extLst>
                <a:ext uri="{FF2B5EF4-FFF2-40B4-BE49-F238E27FC236}">
                  <a16:creationId xmlns:a16="http://schemas.microsoft.com/office/drawing/2014/main" id="{FEFDEC57-0B41-5348-A88B-5848B7E18CA1}"/>
                </a:ext>
              </a:extLst>
            </p:cNvPr>
            <p:cNvSpPr/>
            <p:nvPr/>
          </p:nvSpPr>
          <p:spPr>
            <a:xfrm>
              <a:off x="504899" y="2471628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Stories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52" name="Shape 252"/>
          <p:cNvSpPr/>
          <p:nvPr/>
        </p:nvSpPr>
        <p:spPr>
          <a:xfrm>
            <a:off x="4251846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53" name="Shape 253"/>
          <p:cNvSpPr/>
          <p:nvPr/>
        </p:nvSpPr>
        <p:spPr>
          <a:xfrm>
            <a:off x="10073665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61" name="Shape 261"/>
          <p:cNvSpPr/>
          <p:nvPr/>
        </p:nvSpPr>
        <p:spPr>
          <a:xfrm>
            <a:off x="7558533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63" name="Shape 263"/>
          <p:cNvSpPr/>
          <p:nvPr/>
        </p:nvSpPr>
        <p:spPr>
          <a:xfrm>
            <a:off x="207852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65" name="Shape 265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66" name="Shape 266"/>
          <p:cNvSpPr/>
          <p:nvPr/>
        </p:nvSpPr>
        <p:spPr>
          <a:xfrm>
            <a:off x="17478596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67" name="Shape 267"/>
          <p:cNvSpPr/>
          <p:nvPr/>
        </p:nvSpPr>
        <p:spPr>
          <a:xfrm>
            <a:off x="1417191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E2D5F07-91C1-A342-AD4F-1A93832A4D1D}"/>
              </a:ext>
            </a:extLst>
          </p:cNvPr>
          <p:cNvGrpSpPr/>
          <p:nvPr/>
        </p:nvGrpSpPr>
        <p:grpSpPr>
          <a:xfrm>
            <a:off x="-11907" y="-303082"/>
            <a:ext cx="24474866" cy="13564335"/>
            <a:chOff x="-11907" y="-303082"/>
            <a:chExt cx="24474866" cy="13564335"/>
          </a:xfrm>
        </p:grpSpPr>
        <p:pic>
          <p:nvPicPr>
            <p:cNvPr id="237" name="HeroStories.jpeg"/>
            <p:cNvPicPr>
              <a:picLocks noChangeAspect="1"/>
            </p:cNvPicPr>
            <p:nvPr/>
          </p:nvPicPr>
          <p:blipFill>
            <a:blip r:embed="rId2"/>
            <a:srcRect t="15626" b="15626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38" name="Shape 238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develop a hero story, and use it to explore your design problem and generate feedback. Focus on your own design problem, or choose a design brief (p.138), and use the template on the companion website. </a:t>
              </a:r>
            </a:p>
          </p:txBody>
        </p:sp>
        <p:sp>
          <p:nvSpPr>
            <p:cNvPr id="244" name="Shape 244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19520595" y="3706858"/>
              <a:ext cx="4701287" cy="1260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Pen, paper, 2–4 people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46" name="Shape 246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48" name="Shape 248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49" name="Shape 249"/>
            <p:cNvSpPr/>
            <p:nvPr/>
          </p:nvSpPr>
          <p:spPr>
            <a:xfrm>
              <a:off x="478490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50" name="Shape 250"/>
            <p:cNvSpPr/>
            <p:nvPr/>
          </p:nvSpPr>
          <p:spPr>
            <a:xfrm>
              <a:off x="14704964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54" name="Shape 254"/>
            <p:cNvSpPr/>
            <p:nvPr/>
          </p:nvSpPr>
          <p:spPr>
            <a:xfrm>
              <a:off x="-11907" y="460111"/>
              <a:ext cx="8823041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 rot="5400000">
              <a:off x="8280771" y="985272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62" name="Shape 262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64" name="Shape 264"/>
            <p:cNvSpPr/>
            <p:nvPr/>
          </p:nvSpPr>
          <p:spPr>
            <a:xfrm>
              <a:off x="16336454" y="12508777"/>
              <a:ext cx="752818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Mark Gunn,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photos/mark-gunn/14601979455/</a:t>
              </a:r>
            </a:p>
          </p:txBody>
        </p:sp>
        <p:sp>
          <p:nvSpPr>
            <p:cNvPr id="268" name="Shape 268"/>
            <p:cNvSpPr/>
            <p:nvPr/>
          </p:nvSpPr>
          <p:spPr>
            <a:xfrm>
              <a:off x="18011652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8F28CF88-8DAE-7D4A-AFFA-AEB08626F552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47E8C622-4A86-774A-B35C-A71B50F3C272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72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8031D4F1-9386-F844-B94E-3F240EDFED88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57">
              <a:extLst>
                <a:ext uri="{FF2B5EF4-FFF2-40B4-BE49-F238E27FC236}">
                  <a16:creationId xmlns:a16="http://schemas.microsoft.com/office/drawing/2014/main" id="{C618C27A-FB42-B242-B7EE-37C0780CCB20}"/>
                </a:ext>
              </a:extLst>
            </p:cNvPr>
            <p:cNvSpPr/>
            <p:nvPr/>
          </p:nvSpPr>
          <p:spPr>
            <a:xfrm>
              <a:off x="504899" y="-303082"/>
              <a:ext cx="77894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Hero</a:t>
              </a:r>
            </a:p>
          </p:txBody>
        </p:sp>
        <p:sp>
          <p:nvSpPr>
            <p:cNvPr id="38" name="Shape 159">
              <a:extLst>
                <a:ext uri="{FF2B5EF4-FFF2-40B4-BE49-F238E27FC236}">
                  <a16:creationId xmlns:a16="http://schemas.microsoft.com/office/drawing/2014/main" id="{730777D0-A901-D742-8468-D758C4163E65}"/>
                </a:ext>
              </a:extLst>
            </p:cNvPr>
            <p:cNvSpPr/>
            <p:nvPr/>
          </p:nvSpPr>
          <p:spPr>
            <a:xfrm rot="5400000">
              <a:off x="9849600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60">
              <a:extLst>
                <a:ext uri="{FF2B5EF4-FFF2-40B4-BE49-F238E27FC236}">
                  <a16:creationId xmlns:a16="http://schemas.microsoft.com/office/drawing/2014/main" id="{7EF3FC0A-D59F-8A4B-ABDE-35791111ED51}"/>
                </a:ext>
              </a:extLst>
            </p:cNvPr>
            <p:cNvSpPr/>
            <p:nvPr/>
          </p:nvSpPr>
          <p:spPr>
            <a:xfrm>
              <a:off x="504899" y="2471628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Stories</a:t>
              </a:r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85" name="Shape 285"/>
          <p:cNvSpPr/>
          <p:nvPr/>
        </p:nvSpPr>
        <p:spPr>
          <a:xfrm>
            <a:off x="4251846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93" name="Shape 293"/>
          <p:cNvSpPr/>
          <p:nvPr/>
        </p:nvSpPr>
        <p:spPr>
          <a:xfrm>
            <a:off x="7558533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95" name="Shape 295"/>
          <p:cNvSpPr/>
          <p:nvPr/>
        </p:nvSpPr>
        <p:spPr>
          <a:xfrm>
            <a:off x="207852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97" name="Shape 297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98" name="Shape 298"/>
          <p:cNvSpPr/>
          <p:nvPr/>
        </p:nvSpPr>
        <p:spPr>
          <a:xfrm>
            <a:off x="17478596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99" name="Shape 299"/>
          <p:cNvSpPr/>
          <p:nvPr/>
        </p:nvSpPr>
        <p:spPr>
          <a:xfrm>
            <a:off x="1417191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301" name="Shape 301"/>
          <p:cNvSpPr/>
          <p:nvPr/>
        </p:nvSpPr>
        <p:spPr>
          <a:xfrm>
            <a:off x="13380353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2D54E14-436F-4F4B-8625-F010FC78F17E}"/>
              </a:ext>
            </a:extLst>
          </p:cNvPr>
          <p:cNvGrpSpPr/>
          <p:nvPr/>
        </p:nvGrpSpPr>
        <p:grpSpPr>
          <a:xfrm>
            <a:off x="-11907" y="-303082"/>
            <a:ext cx="24474866" cy="13564335"/>
            <a:chOff x="-11907" y="-303082"/>
            <a:chExt cx="24474866" cy="13564335"/>
          </a:xfrm>
        </p:grpSpPr>
        <p:pic>
          <p:nvPicPr>
            <p:cNvPr id="270" name="HeroStories.jpeg"/>
            <p:cNvPicPr>
              <a:picLocks noChangeAspect="1"/>
            </p:cNvPicPr>
            <p:nvPr/>
          </p:nvPicPr>
          <p:blipFill>
            <a:blip r:embed="rId2"/>
            <a:srcRect t="15626" b="15626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71" name="Shape 271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develop a hero story, and use it to explore your design problem and generate feedback. Focus on your own design problem, or choose a design brief (p.138), and use the template on the companion website. </a:t>
              </a:r>
            </a:p>
          </p:txBody>
        </p:sp>
        <p:sp>
          <p:nvSpPr>
            <p:cNvPr id="277" name="Shape 277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19520595" y="3706858"/>
              <a:ext cx="4701287" cy="1260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Pen, paper, 2–4 people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79" name="Shape 27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81" name="Shape 281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82" name="Shape 282"/>
            <p:cNvSpPr/>
            <p:nvPr/>
          </p:nvSpPr>
          <p:spPr>
            <a:xfrm>
              <a:off x="478490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83" name="Shape 283"/>
            <p:cNvSpPr/>
            <p:nvPr/>
          </p:nvSpPr>
          <p:spPr>
            <a:xfrm>
              <a:off x="14704964" y="9195086"/>
              <a:ext cx="1038541" cy="1038542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86" name="Shape 286"/>
            <p:cNvSpPr/>
            <p:nvPr/>
          </p:nvSpPr>
          <p:spPr>
            <a:xfrm>
              <a:off x="-11907" y="460111"/>
              <a:ext cx="8823041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 rot="5400000">
              <a:off x="8280771" y="985272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94" name="Shape 294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96" name="Shape 296"/>
            <p:cNvSpPr/>
            <p:nvPr/>
          </p:nvSpPr>
          <p:spPr>
            <a:xfrm>
              <a:off x="16336454" y="12508777"/>
              <a:ext cx="752818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Mark Gunn,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photos/mark-gunn/14601979455/</a:t>
              </a:r>
            </a:p>
          </p:txBody>
        </p:sp>
        <p:sp>
          <p:nvSpPr>
            <p:cNvPr id="300" name="Shape 300"/>
            <p:cNvSpPr/>
            <p:nvPr/>
          </p:nvSpPr>
          <p:spPr>
            <a:xfrm>
              <a:off x="18011652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28EDD296-5B27-AF4D-88FE-027C87A46C74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52601160-4196-0943-82F6-2772C3DE2FCE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72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6A1E2E8C-34E3-7F44-8CD8-CA91B05E5B90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57">
              <a:extLst>
                <a:ext uri="{FF2B5EF4-FFF2-40B4-BE49-F238E27FC236}">
                  <a16:creationId xmlns:a16="http://schemas.microsoft.com/office/drawing/2014/main" id="{84033B84-1477-EA48-AE4F-22FDAB25C1C0}"/>
                </a:ext>
              </a:extLst>
            </p:cNvPr>
            <p:cNvSpPr/>
            <p:nvPr/>
          </p:nvSpPr>
          <p:spPr>
            <a:xfrm>
              <a:off x="504899" y="-303082"/>
              <a:ext cx="77894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Hero</a:t>
              </a:r>
            </a:p>
          </p:txBody>
        </p:sp>
        <p:sp>
          <p:nvSpPr>
            <p:cNvPr id="38" name="Shape 159">
              <a:extLst>
                <a:ext uri="{FF2B5EF4-FFF2-40B4-BE49-F238E27FC236}">
                  <a16:creationId xmlns:a16="http://schemas.microsoft.com/office/drawing/2014/main" id="{3178ED9A-63AD-5E47-9398-1434B32F5475}"/>
                </a:ext>
              </a:extLst>
            </p:cNvPr>
            <p:cNvSpPr/>
            <p:nvPr/>
          </p:nvSpPr>
          <p:spPr>
            <a:xfrm rot="5400000">
              <a:off x="9849600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60">
              <a:extLst>
                <a:ext uri="{FF2B5EF4-FFF2-40B4-BE49-F238E27FC236}">
                  <a16:creationId xmlns:a16="http://schemas.microsoft.com/office/drawing/2014/main" id="{D476E11A-C3DF-B143-BD9A-AC4FB41AA8DD}"/>
                </a:ext>
              </a:extLst>
            </p:cNvPr>
            <p:cNvSpPr/>
            <p:nvPr/>
          </p:nvSpPr>
          <p:spPr>
            <a:xfrm>
              <a:off x="504899" y="2471628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Stories</a:t>
              </a:r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318" name="Shape 318"/>
          <p:cNvSpPr/>
          <p:nvPr/>
        </p:nvSpPr>
        <p:spPr>
          <a:xfrm>
            <a:off x="4251846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26" name="Shape 326"/>
          <p:cNvSpPr/>
          <p:nvPr/>
        </p:nvSpPr>
        <p:spPr>
          <a:xfrm>
            <a:off x="7558533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328" name="Shape 328"/>
          <p:cNvSpPr/>
          <p:nvPr/>
        </p:nvSpPr>
        <p:spPr>
          <a:xfrm>
            <a:off x="207852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30" name="Shape 330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331" name="Shape 331"/>
          <p:cNvSpPr/>
          <p:nvPr/>
        </p:nvSpPr>
        <p:spPr>
          <a:xfrm>
            <a:off x="17478596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332" name="Shape 332"/>
          <p:cNvSpPr/>
          <p:nvPr/>
        </p:nvSpPr>
        <p:spPr>
          <a:xfrm>
            <a:off x="1417191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334" name="Shape 334"/>
          <p:cNvSpPr/>
          <p:nvPr/>
        </p:nvSpPr>
        <p:spPr>
          <a:xfrm>
            <a:off x="16687040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106E5A-9824-EC4A-9717-3126E9DFD35D}"/>
              </a:ext>
            </a:extLst>
          </p:cNvPr>
          <p:cNvGrpSpPr/>
          <p:nvPr/>
        </p:nvGrpSpPr>
        <p:grpSpPr>
          <a:xfrm>
            <a:off x="-11907" y="-303082"/>
            <a:ext cx="24474866" cy="13564335"/>
            <a:chOff x="-11907" y="-303082"/>
            <a:chExt cx="24474866" cy="13564335"/>
          </a:xfrm>
        </p:grpSpPr>
        <p:pic>
          <p:nvPicPr>
            <p:cNvPr id="303" name="HeroStories.jpeg"/>
            <p:cNvPicPr>
              <a:picLocks noChangeAspect="1"/>
            </p:cNvPicPr>
            <p:nvPr/>
          </p:nvPicPr>
          <p:blipFill>
            <a:blip r:embed="rId2"/>
            <a:srcRect t="15626" b="15626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04" name="Shape 30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develop a hero story, and use it to explore your design problem and generate feedback. Focus on your own design problem, or choose a design brief (p.138), and use the template on the companion website. </a:t>
              </a:r>
            </a:p>
          </p:txBody>
        </p:sp>
        <p:sp>
          <p:nvSpPr>
            <p:cNvPr id="310" name="Shape 310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19520595" y="3706858"/>
              <a:ext cx="4701287" cy="1260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Pen, paper, 2–4 people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12" name="Shape 31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14" name="Shape 314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15" name="Shape 315"/>
            <p:cNvSpPr/>
            <p:nvPr/>
          </p:nvSpPr>
          <p:spPr>
            <a:xfrm>
              <a:off x="478490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16" name="Shape 316"/>
            <p:cNvSpPr/>
            <p:nvPr/>
          </p:nvSpPr>
          <p:spPr>
            <a:xfrm>
              <a:off x="14704964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19" name="Shape 319"/>
            <p:cNvSpPr/>
            <p:nvPr/>
          </p:nvSpPr>
          <p:spPr>
            <a:xfrm>
              <a:off x="-11907" y="460111"/>
              <a:ext cx="8823041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 rot="5400000">
              <a:off x="8280771" y="985272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27" name="Shape 327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29" name="Shape 329"/>
            <p:cNvSpPr/>
            <p:nvPr/>
          </p:nvSpPr>
          <p:spPr>
            <a:xfrm>
              <a:off x="16336454" y="12508777"/>
              <a:ext cx="752818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Mark Gunn,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photos/mark-gunn/14601979455/</a:t>
              </a:r>
            </a:p>
          </p:txBody>
        </p:sp>
        <p:sp>
          <p:nvSpPr>
            <p:cNvPr id="333" name="Shape 333"/>
            <p:cNvSpPr/>
            <p:nvPr/>
          </p:nvSpPr>
          <p:spPr>
            <a:xfrm>
              <a:off x="18011652" y="9195086"/>
              <a:ext cx="1038541" cy="1038542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F5A565D5-47E8-A34B-BD71-EA0F1AB3FD07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A84012D6-D976-D34D-8346-E6E44DDEF89C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72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1218A600-E778-074D-B0DB-DE333A9ADB2A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57">
              <a:extLst>
                <a:ext uri="{FF2B5EF4-FFF2-40B4-BE49-F238E27FC236}">
                  <a16:creationId xmlns:a16="http://schemas.microsoft.com/office/drawing/2014/main" id="{0207FDA8-FD35-C54D-902B-1402154E4430}"/>
                </a:ext>
              </a:extLst>
            </p:cNvPr>
            <p:cNvSpPr/>
            <p:nvPr/>
          </p:nvSpPr>
          <p:spPr>
            <a:xfrm>
              <a:off x="504899" y="-303082"/>
              <a:ext cx="77894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Hero</a:t>
              </a:r>
            </a:p>
          </p:txBody>
        </p:sp>
        <p:sp>
          <p:nvSpPr>
            <p:cNvPr id="38" name="Shape 159">
              <a:extLst>
                <a:ext uri="{FF2B5EF4-FFF2-40B4-BE49-F238E27FC236}">
                  <a16:creationId xmlns:a16="http://schemas.microsoft.com/office/drawing/2014/main" id="{6B3AB593-1AA6-A94F-BC69-48670868ECBB}"/>
                </a:ext>
              </a:extLst>
            </p:cNvPr>
            <p:cNvSpPr/>
            <p:nvPr/>
          </p:nvSpPr>
          <p:spPr>
            <a:xfrm rot="5400000">
              <a:off x="9849600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60">
              <a:extLst>
                <a:ext uri="{FF2B5EF4-FFF2-40B4-BE49-F238E27FC236}">
                  <a16:creationId xmlns:a16="http://schemas.microsoft.com/office/drawing/2014/main" id="{329E11BD-6F41-414D-BBD0-DC78D5FCBE05}"/>
                </a:ext>
              </a:extLst>
            </p:cNvPr>
            <p:cNvSpPr/>
            <p:nvPr/>
          </p:nvSpPr>
          <p:spPr>
            <a:xfrm>
              <a:off x="504899" y="2471628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Stories</a:t>
              </a:r>
            </a:p>
          </p:txBody>
        </p:sp>
      </p:grp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351" name="Shape 351"/>
          <p:cNvSpPr/>
          <p:nvPr/>
        </p:nvSpPr>
        <p:spPr>
          <a:xfrm>
            <a:off x="4251846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59" name="Shape 359"/>
          <p:cNvSpPr/>
          <p:nvPr/>
        </p:nvSpPr>
        <p:spPr>
          <a:xfrm>
            <a:off x="7558533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361" name="Shape 361"/>
          <p:cNvSpPr/>
          <p:nvPr/>
        </p:nvSpPr>
        <p:spPr>
          <a:xfrm>
            <a:off x="207852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63" name="Shape 363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364" name="Shape 364"/>
          <p:cNvSpPr/>
          <p:nvPr/>
        </p:nvSpPr>
        <p:spPr>
          <a:xfrm>
            <a:off x="17478596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365" name="Shape 365"/>
          <p:cNvSpPr/>
          <p:nvPr/>
        </p:nvSpPr>
        <p:spPr>
          <a:xfrm>
            <a:off x="1417191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367" name="Shape 367"/>
          <p:cNvSpPr/>
          <p:nvPr/>
        </p:nvSpPr>
        <p:spPr>
          <a:xfrm>
            <a:off x="19993729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4E3B3F6-9AA8-B94D-A0AD-A9F01AB4500F}"/>
              </a:ext>
            </a:extLst>
          </p:cNvPr>
          <p:cNvGrpSpPr/>
          <p:nvPr/>
        </p:nvGrpSpPr>
        <p:grpSpPr>
          <a:xfrm>
            <a:off x="-11907" y="-303082"/>
            <a:ext cx="24474866" cy="13564335"/>
            <a:chOff x="-11907" y="-303082"/>
            <a:chExt cx="24474866" cy="13564335"/>
          </a:xfrm>
        </p:grpSpPr>
        <p:pic>
          <p:nvPicPr>
            <p:cNvPr id="336" name="HeroStories.jpeg"/>
            <p:cNvPicPr>
              <a:picLocks noChangeAspect="1"/>
            </p:cNvPicPr>
            <p:nvPr/>
          </p:nvPicPr>
          <p:blipFill>
            <a:blip r:embed="rId2"/>
            <a:srcRect t="15626" b="15626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37" name="Shape 337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develop a hero story, and use it to explore your design problem and generate feedback. Focus on your own design problem, or choose a design brief (p.138), and use the template on the companion website. </a:t>
              </a:r>
            </a:p>
          </p:txBody>
        </p:sp>
        <p:sp>
          <p:nvSpPr>
            <p:cNvPr id="343" name="Shape 343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19520595" y="3706858"/>
              <a:ext cx="4701287" cy="1260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Pen, paper, 2–4 people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45" name="Shape 345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47" name="Shape 347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48" name="Shape 348"/>
            <p:cNvSpPr/>
            <p:nvPr/>
          </p:nvSpPr>
          <p:spPr>
            <a:xfrm>
              <a:off x="478490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49" name="Shape 349"/>
            <p:cNvSpPr/>
            <p:nvPr/>
          </p:nvSpPr>
          <p:spPr>
            <a:xfrm>
              <a:off x="14704964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52" name="Shape 352"/>
            <p:cNvSpPr/>
            <p:nvPr/>
          </p:nvSpPr>
          <p:spPr>
            <a:xfrm>
              <a:off x="-11907" y="460111"/>
              <a:ext cx="8823041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 rot="5400000">
              <a:off x="8280771" y="985272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58" name="Shape 358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60" name="Shape 360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62" name="Shape 362"/>
            <p:cNvSpPr/>
            <p:nvPr/>
          </p:nvSpPr>
          <p:spPr>
            <a:xfrm>
              <a:off x="16336454" y="12508777"/>
              <a:ext cx="752818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Mark Gunn,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photos/mark-gunn/14601979455/</a:t>
              </a:r>
            </a:p>
          </p:txBody>
        </p:sp>
        <p:sp>
          <p:nvSpPr>
            <p:cNvPr id="366" name="Shape 366"/>
            <p:cNvSpPr/>
            <p:nvPr/>
          </p:nvSpPr>
          <p:spPr>
            <a:xfrm>
              <a:off x="18011652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47ACD7B1-9FA5-C94B-B34D-47AB0BA9C3AC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3F59CF85-5985-8942-AA34-7D1949CB8342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72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C6900A52-C1EB-6640-8858-432270295238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57">
              <a:extLst>
                <a:ext uri="{FF2B5EF4-FFF2-40B4-BE49-F238E27FC236}">
                  <a16:creationId xmlns:a16="http://schemas.microsoft.com/office/drawing/2014/main" id="{B778C5EC-3B4E-B349-8427-003FED628950}"/>
                </a:ext>
              </a:extLst>
            </p:cNvPr>
            <p:cNvSpPr/>
            <p:nvPr/>
          </p:nvSpPr>
          <p:spPr>
            <a:xfrm>
              <a:off x="504899" y="-303082"/>
              <a:ext cx="77894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Hero</a:t>
              </a:r>
            </a:p>
          </p:txBody>
        </p:sp>
        <p:sp>
          <p:nvSpPr>
            <p:cNvPr id="38" name="Shape 159">
              <a:extLst>
                <a:ext uri="{FF2B5EF4-FFF2-40B4-BE49-F238E27FC236}">
                  <a16:creationId xmlns:a16="http://schemas.microsoft.com/office/drawing/2014/main" id="{3A618A73-0E00-D146-91F9-9AD12ECFD608}"/>
                </a:ext>
              </a:extLst>
            </p:cNvPr>
            <p:cNvSpPr/>
            <p:nvPr/>
          </p:nvSpPr>
          <p:spPr>
            <a:xfrm rot="5400000">
              <a:off x="9849600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60">
              <a:extLst>
                <a:ext uri="{FF2B5EF4-FFF2-40B4-BE49-F238E27FC236}">
                  <a16:creationId xmlns:a16="http://schemas.microsoft.com/office/drawing/2014/main" id="{957FCE5A-070C-214D-B082-05BFB9F80185}"/>
                </a:ext>
              </a:extLst>
            </p:cNvPr>
            <p:cNvSpPr/>
            <p:nvPr/>
          </p:nvSpPr>
          <p:spPr>
            <a:xfrm>
              <a:off x="504899" y="2471628"/>
              <a:ext cx="958371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Stories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1215</Words>
  <Application>Microsoft Macintosh PowerPoint</Application>
  <PresentationFormat>Custom</PresentationFormat>
  <Paragraphs>189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4" baseType="lpstr">
      <vt:lpstr>Montserrat Bold</vt:lpstr>
      <vt:lpstr>Times</vt:lpstr>
      <vt:lpstr>Montserrat-BoldItalic</vt:lpstr>
      <vt:lpstr>Helvetica Neue Light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7</cp:revision>
  <dcterms:modified xsi:type="dcterms:W3CDTF">2020-01-09T04:24:19Z</dcterms:modified>
</cp:coreProperties>
</file>